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</p:sldMasterIdLst>
  <p:notesMasterIdLst>
    <p:notesMasterId r:id="rId8"/>
  </p:notesMasterIdLst>
  <p:handoutMasterIdLst>
    <p:handoutMasterId r:id="rId9"/>
  </p:handoutMasterIdLst>
  <p:sldIdLst>
    <p:sldId id="368" r:id="rId3"/>
    <p:sldId id="370" r:id="rId4"/>
    <p:sldId id="371" r:id="rId5"/>
    <p:sldId id="372" r:id="rId6"/>
    <p:sldId id="373" r:id="rId7"/>
  </p:sldIdLst>
  <p:sldSz cx="9144000" cy="6858000" type="screen4x3"/>
  <p:notesSz cx="6865938" cy="9998075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742"/>
    <a:srgbClr val="000000"/>
    <a:srgbClr val="FF6600"/>
    <a:srgbClr val="FFFF99"/>
    <a:srgbClr val="FFFF66"/>
    <a:srgbClr val="FF3300"/>
    <a:srgbClr val="800000"/>
    <a:srgbClr val="0066FF"/>
    <a:srgbClr val="33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3" autoAdjust="0"/>
    <p:restoredTop sz="91293" autoAdjust="0"/>
  </p:normalViewPr>
  <p:slideViewPr>
    <p:cSldViewPr>
      <p:cViewPr varScale="1">
        <p:scale>
          <a:sx n="137" d="100"/>
          <a:sy n="137" d="100"/>
        </p:scale>
        <p:origin x="110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5444" cy="499360"/>
          </a:xfrm>
          <a:prstGeom prst="rect">
            <a:avLst/>
          </a:prstGeom>
        </p:spPr>
        <p:txBody>
          <a:bodyPr vert="horz" lIns="88937" tIns="44468" rIns="88937" bIns="4446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8960" y="2"/>
            <a:ext cx="2975444" cy="499360"/>
          </a:xfrm>
          <a:prstGeom prst="rect">
            <a:avLst/>
          </a:prstGeom>
        </p:spPr>
        <p:txBody>
          <a:bodyPr vert="horz" lIns="88937" tIns="44468" rIns="88937" bIns="44468" rtlCol="0"/>
          <a:lstStyle>
            <a:lvl1pPr algn="r">
              <a:defRPr sz="1100"/>
            </a:lvl1pPr>
          </a:lstStyle>
          <a:p>
            <a:fld id="{03DF715A-9FED-473E-A620-E5EEF5D30F5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97164"/>
            <a:ext cx="2975444" cy="499360"/>
          </a:xfrm>
          <a:prstGeom prst="rect">
            <a:avLst/>
          </a:prstGeom>
        </p:spPr>
        <p:txBody>
          <a:bodyPr vert="horz" lIns="88937" tIns="44468" rIns="88937" bIns="4446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8960" y="9497164"/>
            <a:ext cx="2975444" cy="499360"/>
          </a:xfrm>
          <a:prstGeom prst="rect">
            <a:avLst/>
          </a:prstGeom>
        </p:spPr>
        <p:txBody>
          <a:bodyPr vert="horz" lIns="88937" tIns="44468" rIns="88937" bIns="44468" rtlCol="0" anchor="b"/>
          <a:lstStyle>
            <a:lvl1pPr algn="r">
              <a:defRPr sz="1100"/>
            </a:lvl1pPr>
          </a:lstStyle>
          <a:p>
            <a:fld id="{2D02B5B6-FE8C-4786-ACD8-9BB172F0CD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66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5240" cy="499904"/>
          </a:xfrm>
          <a:prstGeom prst="rect">
            <a:avLst/>
          </a:prstGeom>
        </p:spPr>
        <p:txBody>
          <a:bodyPr vert="horz" lIns="96337" tIns="48169" rIns="96337" bIns="481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10" y="2"/>
            <a:ext cx="2975240" cy="499904"/>
          </a:xfrm>
          <a:prstGeom prst="rect">
            <a:avLst/>
          </a:prstGeom>
        </p:spPr>
        <p:txBody>
          <a:bodyPr vert="horz" lIns="96337" tIns="48169" rIns="96337" bIns="48169" rtlCol="0"/>
          <a:lstStyle>
            <a:lvl1pPr algn="r">
              <a:defRPr sz="1200"/>
            </a:lvl1pPr>
          </a:lstStyle>
          <a:p>
            <a:fld id="{191CDFE8-914F-49A8-B3F2-A5F3935C024B}" type="datetimeFigureOut">
              <a:rPr lang="en-US" smtClean="0"/>
              <a:t>6/16/20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50888"/>
            <a:ext cx="4999038" cy="3748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7" tIns="48169" rIns="96337" bIns="48169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3"/>
          </a:xfrm>
          <a:prstGeom prst="rect">
            <a:avLst/>
          </a:prstGeom>
        </p:spPr>
        <p:txBody>
          <a:bodyPr vert="horz" lIns="96337" tIns="48169" rIns="96337" bIns="48169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8"/>
            <a:ext cx="2975240" cy="499904"/>
          </a:xfrm>
          <a:prstGeom prst="rect">
            <a:avLst/>
          </a:prstGeom>
        </p:spPr>
        <p:txBody>
          <a:bodyPr vert="horz" lIns="96337" tIns="48169" rIns="96337" bIns="481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10" y="9496438"/>
            <a:ext cx="2975240" cy="499904"/>
          </a:xfrm>
          <a:prstGeom prst="rect">
            <a:avLst/>
          </a:prstGeom>
        </p:spPr>
        <p:txBody>
          <a:bodyPr vert="horz" lIns="96337" tIns="48169" rIns="96337" bIns="48169" rtlCol="0" anchor="b"/>
          <a:lstStyle>
            <a:lvl1pPr algn="r">
              <a:defRPr sz="1200"/>
            </a:lvl1pPr>
          </a:lstStyle>
          <a:p>
            <a:fld id="{D80E22A2-89AB-4504-8BEE-9728F71EA2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60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0E22A2-89AB-4504-8BEE-9728F71EA2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0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  <a:lvl2pPr>
              <a:defRPr>
                <a:latin typeface="Arial Narrow" pitchFamily="34" charset="0"/>
              </a:defRPr>
            </a:lvl2pPr>
            <a:lvl3pPr>
              <a:defRPr>
                <a:latin typeface="Arial Narrow" pitchFamily="34" charset="0"/>
              </a:defRPr>
            </a:lvl3pPr>
            <a:lvl4pPr>
              <a:defRPr>
                <a:latin typeface="Arial Narrow" pitchFamily="34" charset="0"/>
              </a:defRPr>
            </a:lvl4pPr>
            <a:lvl5pPr>
              <a:defRPr>
                <a:latin typeface="Arial Narrow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228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  <a:lvl2pPr>
              <a:defRPr>
                <a:latin typeface="Arial Narrow" pitchFamily="34" charset="0"/>
              </a:defRPr>
            </a:lvl2pPr>
            <a:lvl3pPr>
              <a:defRPr>
                <a:latin typeface="Arial Narrow" pitchFamily="34" charset="0"/>
              </a:defRPr>
            </a:lvl3pPr>
            <a:lvl4pPr>
              <a:defRPr>
                <a:latin typeface="Arial Narrow" pitchFamily="34" charset="0"/>
              </a:defRPr>
            </a:lvl4pPr>
            <a:lvl5pPr>
              <a:defRPr>
                <a:latin typeface="Arial Narrow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5986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99000">
              <a:srgbClr val="D5D5D5"/>
            </a:gs>
            <a:gs pos="100000">
              <a:schemeClr val="tx1">
                <a:lumMod val="50000"/>
                <a:lumOff val="50000"/>
              </a:schemeClr>
            </a:gs>
            <a:gs pos="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8" name="Footer Placeholder 2"/>
          <p:cNvSpPr txBox="1">
            <a:spLocks/>
          </p:cNvSpPr>
          <p:nvPr userDrawn="1"/>
        </p:nvSpPr>
        <p:spPr>
          <a:xfrm>
            <a:off x="457200" y="6340475"/>
            <a:ext cx="3124200" cy="365125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85000"/>
                    <a:lumOff val="1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2020   © Dr. Ute Hillmer     www.better-reality.com</a:t>
            </a:r>
          </a:p>
        </p:txBody>
      </p:sp>
      <p:pic>
        <p:nvPicPr>
          <p:cNvPr id="16" name="Bild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189978"/>
            <a:ext cx="1337916" cy="100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5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3200" kern="1200" spc="0" baseline="0" dirty="0">
          <a:solidFill>
            <a:schemeClr val="tx1">
              <a:lumMod val="85000"/>
              <a:lumOff val="15000"/>
            </a:schemeClr>
          </a:solidFill>
          <a:effectLst/>
          <a:latin typeface="Shadows Into Light" panose="02000000000000000000" pitchFamily="2" charset="77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8" name="Footer Placeholder 2"/>
          <p:cNvSpPr txBox="1">
            <a:spLocks/>
          </p:cNvSpPr>
          <p:nvPr userDrawn="1"/>
        </p:nvSpPr>
        <p:spPr>
          <a:xfrm>
            <a:off x="457200" y="6465898"/>
            <a:ext cx="3124200" cy="365125"/>
          </a:xfrm>
          <a:prstGeom prst="rect">
            <a:avLst/>
          </a:prstGeom>
        </p:spPr>
        <p:txBody>
          <a:bodyPr vert="horz" anchor="b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85000"/>
                    <a:lumOff val="1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2020   © Dr. Ute Hillmer     www.better-reality.com</a:t>
            </a:r>
          </a:p>
        </p:txBody>
      </p:sp>
    </p:spTree>
    <p:extLst>
      <p:ext uri="{BB962C8B-B14F-4D97-AF65-F5344CB8AC3E}">
        <p14:creationId xmlns:p14="http://schemas.microsoft.com/office/powerpoint/2010/main" val="113668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3200" kern="1200" spc="-150" baseline="0" dirty="0">
          <a:solidFill>
            <a:schemeClr val="tx1">
              <a:lumMod val="85000"/>
              <a:lumOff val="15000"/>
            </a:schemeClr>
          </a:solidFill>
          <a:effectLst/>
          <a:latin typeface="Shadows Into Light" panose="02000000000000000000" pitchFamily="2" charset="77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5C666-CC7D-D044-B9E2-CAFF0130A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F11676E0-125A-9842-AC43-4CF0704F1C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4273"/>
            <a:ext cx="9252520" cy="6900980"/>
          </a:xfrm>
        </p:spPr>
      </p:pic>
      <p:sp>
        <p:nvSpPr>
          <p:cNvPr id="4" name="Titel 7">
            <a:extLst>
              <a:ext uri="{FF2B5EF4-FFF2-40B4-BE49-F238E27FC236}">
                <a16:creationId xmlns:a16="http://schemas.microsoft.com/office/drawing/2014/main" id="{84919866-7FFB-E84F-8BF3-B9388F471ADE}"/>
              </a:ext>
            </a:extLst>
          </p:cNvPr>
          <p:cNvSpPr txBox="1">
            <a:spLocks/>
          </p:cNvSpPr>
          <p:nvPr/>
        </p:nvSpPr>
        <p:spPr>
          <a:xfrm>
            <a:off x="457200" y="335595"/>
            <a:ext cx="5698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de-DE" spc="0" dirty="0">
                <a:solidFill>
                  <a:srgbClr val="F8B742"/>
                </a:solidFill>
                <a:cs typeface="Arial Narrow" panose="020B0604020202020204" pitchFamily="34" charset="0"/>
              </a:rPr>
              <a:t>Warum ist es so schwer …</a:t>
            </a:r>
          </a:p>
        </p:txBody>
      </p:sp>
      <p:sp>
        <p:nvSpPr>
          <p:cNvPr id="5" name="Textplatzhalter 2">
            <a:extLst>
              <a:ext uri="{FF2B5EF4-FFF2-40B4-BE49-F238E27FC236}">
                <a16:creationId xmlns:a16="http://schemas.microsoft.com/office/drawing/2014/main" id="{4D0193AA-B99B-3B49-9A6D-4956C8CF857B}"/>
              </a:ext>
            </a:extLst>
          </p:cNvPr>
          <p:cNvSpPr txBox="1">
            <a:spLocks/>
          </p:cNvSpPr>
          <p:nvPr/>
        </p:nvSpPr>
        <p:spPr>
          <a:xfrm>
            <a:off x="368027" y="1533754"/>
            <a:ext cx="8407945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de-DE" sz="3600" dirty="0"/>
              <a:t>die Gegenwart zu managen</a:t>
            </a:r>
            <a:endParaRPr lang="en-US" sz="3600" dirty="0">
              <a:cs typeface="Arial Narrow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en-US" sz="4800" dirty="0">
                <a:latin typeface="Shadows Into Light" panose="02000000000000000000" pitchFamily="2" charset="77"/>
                <a:cs typeface="Arial Narrow" panose="020B0604020202020204" pitchFamily="34" charset="0"/>
              </a:rPr>
              <a:t>+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de-DE" sz="3600" dirty="0"/>
              <a:t>gleichzeitig die Zukunft zu gestalten</a:t>
            </a:r>
            <a:r>
              <a:rPr lang="en-US" sz="3600" dirty="0">
                <a:cs typeface="Arial Narrow" panose="020B0604020202020204" pitchFamily="34" charset="0"/>
              </a:rPr>
              <a:t>?</a:t>
            </a:r>
          </a:p>
        </p:txBody>
      </p:sp>
      <p:sp>
        <p:nvSpPr>
          <p:cNvPr id="7" name="Titel 7">
            <a:extLst>
              <a:ext uri="{FF2B5EF4-FFF2-40B4-BE49-F238E27FC236}">
                <a16:creationId xmlns:a16="http://schemas.microsoft.com/office/drawing/2014/main" id="{7A940168-86A6-C848-AD97-ECBDC0E290CC}"/>
              </a:ext>
            </a:extLst>
          </p:cNvPr>
          <p:cNvSpPr txBox="1">
            <a:spLocks/>
          </p:cNvSpPr>
          <p:nvPr/>
        </p:nvSpPr>
        <p:spPr>
          <a:xfrm>
            <a:off x="1367643" y="4423202"/>
            <a:ext cx="64087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de-DE" spc="0" dirty="0"/>
              <a:t>Es liegt an der Komfortzone im Unternehmen!</a:t>
            </a:r>
          </a:p>
          <a:p>
            <a:pPr algn="ctr"/>
            <a:r>
              <a:rPr lang="de-DE" sz="2400" spc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022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069861D-D2F1-C147-975E-BCFDC8992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F20E9A2D-97C6-2340-98BE-353F26EA5E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61104" cy="6899337"/>
          </a:xfrm>
        </p:spPr>
      </p:pic>
      <p:sp>
        <p:nvSpPr>
          <p:cNvPr id="9" name="Textplatzhalter 2">
            <a:extLst>
              <a:ext uri="{FF2B5EF4-FFF2-40B4-BE49-F238E27FC236}">
                <a16:creationId xmlns:a16="http://schemas.microsoft.com/office/drawing/2014/main" id="{4F81E7DC-E353-834D-97F0-348A135693B2}"/>
              </a:ext>
            </a:extLst>
          </p:cNvPr>
          <p:cNvSpPr txBox="1">
            <a:spLocks/>
          </p:cNvSpPr>
          <p:nvPr/>
        </p:nvSpPr>
        <p:spPr>
          <a:xfrm>
            <a:off x="251520" y="2077776"/>
            <a:ext cx="2952329" cy="1351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de-DE" dirty="0">
                <a:cs typeface="Arial Narrow" panose="020B0604020202020204" pitchFamily="34" charset="0"/>
              </a:rPr>
              <a:t>Gegenwart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endParaRPr lang="de-DE" sz="900" dirty="0">
              <a:cs typeface="Arial Narrow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de-DE" sz="2800" dirty="0">
                <a:cs typeface="Arial Narrow" panose="020B0604020202020204" pitchFamily="34" charset="0"/>
              </a:rPr>
              <a:t> “</a:t>
            </a:r>
            <a:r>
              <a:rPr lang="de-DE" sz="2800" dirty="0">
                <a:latin typeface="Shadows Into Light" panose="02000000000000000000" pitchFamily="2" charset="77"/>
                <a:cs typeface="Arial Narrow" panose="020B0604020202020204" pitchFamily="34" charset="0"/>
              </a:rPr>
              <a:t>Hochleistungs-Motor”</a:t>
            </a:r>
            <a:endParaRPr lang="de-DE" sz="2800" dirty="0">
              <a:cs typeface="Arial Narrow" panose="020B0604020202020204" pitchFamily="34" charset="0"/>
            </a:endParaRPr>
          </a:p>
        </p:txBody>
      </p:sp>
      <p:sp>
        <p:nvSpPr>
          <p:cNvPr id="10" name="Titel 7">
            <a:extLst>
              <a:ext uri="{FF2B5EF4-FFF2-40B4-BE49-F238E27FC236}">
                <a16:creationId xmlns:a16="http://schemas.microsoft.com/office/drawing/2014/main" id="{68D05D50-AA61-D647-9DE7-0EA49D551242}"/>
              </a:ext>
            </a:extLst>
          </p:cNvPr>
          <p:cNvSpPr txBox="1">
            <a:spLocks/>
          </p:cNvSpPr>
          <p:nvPr/>
        </p:nvSpPr>
        <p:spPr>
          <a:xfrm>
            <a:off x="457200" y="335595"/>
            <a:ext cx="73551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de-DE" spc="0">
                <a:solidFill>
                  <a:srgbClr val="F8B742"/>
                </a:solidFill>
              </a:rPr>
              <a:t>Die Komfortzone des Unternehmens…</a:t>
            </a:r>
          </a:p>
        </p:txBody>
      </p:sp>
      <p:sp>
        <p:nvSpPr>
          <p:cNvPr id="11" name="Titel 7">
            <a:extLst>
              <a:ext uri="{FF2B5EF4-FFF2-40B4-BE49-F238E27FC236}">
                <a16:creationId xmlns:a16="http://schemas.microsoft.com/office/drawing/2014/main" id="{D9A07F89-9FF7-AF4F-85E3-7B7ADC5060AA}"/>
              </a:ext>
            </a:extLst>
          </p:cNvPr>
          <p:cNvSpPr txBox="1">
            <a:spLocks/>
          </p:cNvSpPr>
          <p:nvPr/>
        </p:nvSpPr>
        <p:spPr>
          <a:xfrm>
            <a:off x="184107" y="4427108"/>
            <a:ext cx="3564396" cy="576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de-DE" sz="3200" spc="0"/>
              <a:t>Die Komfortzone!</a:t>
            </a:r>
          </a:p>
        </p:txBody>
      </p:sp>
      <p:sp>
        <p:nvSpPr>
          <p:cNvPr id="12" name="Textplatzhalter 2">
            <a:extLst>
              <a:ext uri="{FF2B5EF4-FFF2-40B4-BE49-F238E27FC236}">
                <a16:creationId xmlns:a16="http://schemas.microsoft.com/office/drawing/2014/main" id="{9E429A5A-AE06-7D4C-9D83-7AD61F9CB761}"/>
              </a:ext>
            </a:extLst>
          </p:cNvPr>
          <p:cNvSpPr txBox="1">
            <a:spLocks/>
          </p:cNvSpPr>
          <p:nvPr/>
        </p:nvSpPr>
        <p:spPr>
          <a:xfrm>
            <a:off x="5940152" y="2094570"/>
            <a:ext cx="1611685" cy="5760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de-DE" dirty="0">
                <a:cs typeface="Arial Narrow" panose="020B0604020202020204" pitchFamily="34" charset="0"/>
              </a:rPr>
              <a:t>Zukunft</a:t>
            </a: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3B075AB1-E3D3-E948-820B-B41FB3291911}"/>
              </a:ext>
            </a:extLst>
          </p:cNvPr>
          <p:cNvSpPr txBox="1">
            <a:spLocks/>
          </p:cNvSpPr>
          <p:nvPr/>
        </p:nvSpPr>
        <p:spPr>
          <a:xfrm>
            <a:off x="683568" y="4930288"/>
            <a:ext cx="2088232" cy="13690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000" indent="-234000">
              <a:spcBef>
                <a:spcPts val="0"/>
              </a:spcBef>
            </a:pPr>
            <a:r>
              <a:rPr lang="de-DE" sz="2400">
                <a:cs typeface="Arial Narrow" panose="020B0604020202020204" pitchFamily="34" charset="0"/>
              </a:rPr>
              <a:t>gut verstanden</a:t>
            </a:r>
          </a:p>
          <a:p>
            <a:pPr marL="234000" indent="-234000">
              <a:spcBef>
                <a:spcPts val="0"/>
              </a:spcBef>
            </a:pPr>
            <a:r>
              <a:rPr lang="de-DE" sz="2400">
                <a:cs typeface="Arial Narrow" panose="020B0604020202020204" pitchFamily="34" charset="0"/>
              </a:rPr>
              <a:t>bewährt</a:t>
            </a:r>
          </a:p>
          <a:p>
            <a:pPr marL="234000" indent="-234000">
              <a:spcBef>
                <a:spcPts val="0"/>
              </a:spcBef>
            </a:pPr>
            <a:r>
              <a:rPr lang="de-DE" sz="2400">
                <a:cs typeface="Arial Narrow" panose="020B0604020202020204" pitchFamily="34" charset="0"/>
              </a:rPr>
              <a:t>aktivitätsbasiert</a:t>
            </a: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id="{46A68083-C340-EC4F-9BA5-14E9C9DD62A8}"/>
              </a:ext>
            </a:extLst>
          </p:cNvPr>
          <p:cNvSpPr txBox="1">
            <a:spLocks/>
          </p:cNvSpPr>
          <p:nvPr/>
        </p:nvSpPr>
        <p:spPr>
          <a:xfrm>
            <a:off x="6507721" y="2854828"/>
            <a:ext cx="2088232" cy="13690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000" indent="-234000">
              <a:spcBef>
                <a:spcPts val="0"/>
              </a:spcBef>
            </a:pPr>
            <a:r>
              <a:rPr lang="de-DE" sz="2400">
                <a:cs typeface="Arial Narrow" panose="020B0604020202020204" pitchFamily="34" charset="0"/>
              </a:rPr>
              <a:t>unsicher</a:t>
            </a:r>
          </a:p>
          <a:p>
            <a:pPr marL="234000" indent="-234000">
              <a:spcBef>
                <a:spcPts val="0"/>
              </a:spcBef>
            </a:pPr>
            <a:r>
              <a:rPr lang="de-DE" sz="2400">
                <a:cs typeface="Arial Narrow" panose="020B0604020202020204" pitchFamily="34" charset="0"/>
              </a:rPr>
              <a:t>riskant</a:t>
            </a:r>
          </a:p>
          <a:p>
            <a:pPr marL="234000" indent="-234000">
              <a:spcBef>
                <a:spcPts val="0"/>
              </a:spcBef>
            </a:pPr>
            <a:r>
              <a:rPr lang="de-DE" sz="2400">
                <a:cs typeface="Arial Narrow" panose="020B0604020202020204" pitchFamily="34" charset="0"/>
              </a:rPr>
              <a:t>entfernt</a:t>
            </a:r>
          </a:p>
          <a:p>
            <a:pPr marL="234000" indent="-234000">
              <a:spcBef>
                <a:spcPts val="0"/>
              </a:spcBef>
            </a:pPr>
            <a:r>
              <a:rPr lang="de-DE" sz="2400">
                <a:cs typeface="Arial Narrow" panose="020B0604020202020204" pitchFamily="34" charset="0"/>
              </a:rPr>
              <a:t>abstrakt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87C77CF-B306-4344-AB66-4B2603F89030}"/>
              </a:ext>
            </a:extLst>
          </p:cNvPr>
          <p:cNvSpPr/>
          <p:nvPr/>
        </p:nvSpPr>
        <p:spPr>
          <a:xfrm>
            <a:off x="436307" y="5985663"/>
            <a:ext cx="49033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8B742"/>
                </a:solidFill>
                <a:latin typeface="Shadows Into Light" panose="02000000000000000000" pitchFamily="2" charset="77"/>
              </a:rPr>
              <a:t>=&gt; </a:t>
            </a:r>
            <a:r>
              <a:rPr lang="de-DE" sz="2800" dirty="0">
                <a:solidFill>
                  <a:srgbClr val="F8B742"/>
                </a:solidFill>
                <a:latin typeface="Shadows Into Light" panose="02000000000000000000" pitchFamily="2" charset="77"/>
              </a:rPr>
              <a:t>Die vorherrschende Logik </a:t>
            </a:r>
            <a:endParaRPr lang="de-DE" sz="2800" dirty="0">
              <a:latin typeface="Shadows Into Light" panose="02000000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9258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D33D9EB-8C27-934F-9A0F-2B46583A3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4DBD4780-E0FE-B840-9A67-255B56E9C8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79"/>
            <a:ext cx="9150736" cy="6870179"/>
          </a:xfrm>
        </p:spPr>
      </p:pic>
      <p:sp>
        <p:nvSpPr>
          <p:cNvPr id="5" name="Titel 7">
            <a:extLst>
              <a:ext uri="{FF2B5EF4-FFF2-40B4-BE49-F238E27FC236}">
                <a16:creationId xmlns:a16="http://schemas.microsoft.com/office/drawing/2014/main" id="{101770C9-0333-ED42-A9F7-9A8ECD27193B}"/>
              </a:ext>
            </a:extLst>
          </p:cNvPr>
          <p:cNvSpPr txBox="1">
            <a:spLocks/>
          </p:cNvSpPr>
          <p:nvPr/>
        </p:nvSpPr>
        <p:spPr>
          <a:xfrm>
            <a:off x="246348" y="36820"/>
            <a:ext cx="6125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de-DE" spc="0">
                <a:solidFill>
                  <a:srgbClr val="F8B742"/>
                </a:solidFill>
                <a:cs typeface="Arial Narrow" panose="020B0604020202020204" pitchFamily="34" charset="0"/>
              </a:rPr>
              <a:t>Warum ist es so schwer ?</a:t>
            </a:r>
          </a:p>
        </p:txBody>
      </p:sp>
      <p:sp>
        <p:nvSpPr>
          <p:cNvPr id="6" name="Titel 7">
            <a:extLst>
              <a:ext uri="{FF2B5EF4-FFF2-40B4-BE49-F238E27FC236}">
                <a16:creationId xmlns:a16="http://schemas.microsoft.com/office/drawing/2014/main" id="{94C8BB1D-74D0-7848-A753-17362E08C0CC}"/>
              </a:ext>
            </a:extLst>
          </p:cNvPr>
          <p:cNvSpPr txBox="1">
            <a:spLocks/>
          </p:cNvSpPr>
          <p:nvPr/>
        </p:nvSpPr>
        <p:spPr>
          <a:xfrm>
            <a:off x="412752" y="1488599"/>
            <a:ext cx="1066030" cy="449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r>
              <a:rPr lang="en-US" sz="2400" spc="0" dirty="0"/>
              <a:t>Input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9A8B78DF-78C8-FE43-B49C-6C006003CE5A}"/>
              </a:ext>
            </a:extLst>
          </p:cNvPr>
          <p:cNvSpPr txBox="1">
            <a:spLocks/>
          </p:cNvSpPr>
          <p:nvPr/>
        </p:nvSpPr>
        <p:spPr>
          <a:xfrm>
            <a:off x="407207" y="1830303"/>
            <a:ext cx="4164793" cy="213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de-DE" sz="1900">
                <a:cs typeface="Arial Narrow" panose="020B0604020202020204" pitchFamily="34" charset="0"/>
              </a:rPr>
              <a:t>Eindeutige, objektive Daten zu:</a:t>
            </a:r>
          </a:p>
          <a:p>
            <a:pPr marL="360000" lvl="1" indent="-162000">
              <a:lnSpc>
                <a:spcPct val="8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de-DE" sz="1900">
                <a:cs typeface="Arial Narrow" panose="020B0604020202020204" pitchFamily="34" charset="0"/>
              </a:rPr>
              <a:t>Kunden</a:t>
            </a:r>
          </a:p>
          <a:p>
            <a:pPr marL="360000" lvl="1" indent="-162000">
              <a:lnSpc>
                <a:spcPct val="8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de-DE" sz="1900">
                <a:cs typeface="Arial Narrow" panose="020B0604020202020204" pitchFamily="34" charset="0"/>
              </a:rPr>
              <a:t>Wettbewerbern</a:t>
            </a:r>
          </a:p>
          <a:p>
            <a:pPr marL="360000" lvl="1" indent="-162000">
              <a:lnSpc>
                <a:spcPct val="8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de-DE" sz="1900">
                <a:cs typeface="Arial Narrow" panose="020B0604020202020204" pitchFamily="34" charset="0"/>
              </a:rPr>
              <a:t>bekannte Technologien</a:t>
            </a:r>
          </a:p>
        </p:txBody>
      </p:sp>
      <p:sp>
        <p:nvSpPr>
          <p:cNvPr id="9" name="Titel 7">
            <a:extLst>
              <a:ext uri="{FF2B5EF4-FFF2-40B4-BE49-F238E27FC236}">
                <a16:creationId xmlns:a16="http://schemas.microsoft.com/office/drawing/2014/main" id="{2FDC83DE-3689-5B48-A40C-8521DF64B52E}"/>
              </a:ext>
            </a:extLst>
          </p:cNvPr>
          <p:cNvSpPr txBox="1">
            <a:spLocks/>
          </p:cNvSpPr>
          <p:nvPr/>
        </p:nvSpPr>
        <p:spPr>
          <a:xfrm>
            <a:off x="359456" y="3553429"/>
            <a:ext cx="3568670" cy="449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r>
              <a:rPr lang="de-DE" sz="2400" spc="0"/>
              <a:t>Strat. Schwerpunkt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2E813CA8-0CF8-1F46-87BA-338377B1289E}"/>
              </a:ext>
            </a:extLst>
          </p:cNvPr>
          <p:cNvSpPr txBox="1">
            <a:spLocks/>
          </p:cNvSpPr>
          <p:nvPr/>
        </p:nvSpPr>
        <p:spPr>
          <a:xfrm>
            <a:off x="401107" y="3961796"/>
            <a:ext cx="3738846" cy="2131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de-DE" sz="2200">
                <a:cs typeface="Arial Narrow" panose="020B0604020202020204" pitchFamily="34" charset="0"/>
              </a:rPr>
              <a:t>Innovationsbeitrag zu: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200">
                <a:cs typeface="Arial Narrow" panose="020B0604020202020204" pitchFamily="34" charset="0"/>
              </a:rPr>
              <a:t>Zahlen erreichen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200">
                <a:cs typeface="Arial Narrow" panose="020B0604020202020204" pitchFamily="34" charset="0"/>
              </a:rPr>
              <a:t>Verbesserung von vorhandenen Kompetenzen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200">
                <a:cs typeface="Arial Narrow" panose="020B0604020202020204" pitchFamily="34" charset="0"/>
              </a:rPr>
              <a:t>Risikominderung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200">
                <a:cs typeface="Arial Narrow" panose="020B0604020202020204" pitchFamily="34" charset="0"/>
              </a:rPr>
              <a:t>Beseitigung von Mehrdeutigkeit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200">
                <a:cs typeface="Arial Narrow" panose="020B0604020202020204" pitchFamily="34" charset="0"/>
              </a:rPr>
              <a:t>Varianzreduzierung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200">
                <a:cs typeface="Arial Narrow" panose="020B0604020202020204" pitchFamily="34" charset="0"/>
              </a:rPr>
              <a:t>Effizienz</a:t>
            </a:r>
          </a:p>
        </p:txBody>
      </p:sp>
      <p:sp>
        <p:nvSpPr>
          <p:cNvPr id="11" name="Titel 7">
            <a:extLst>
              <a:ext uri="{FF2B5EF4-FFF2-40B4-BE49-F238E27FC236}">
                <a16:creationId xmlns:a16="http://schemas.microsoft.com/office/drawing/2014/main" id="{98FD8BD0-C8DB-B844-9FF1-1785B3B3AFFF}"/>
              </a:ext>
            </a:extLst>
          </p:cNvPr>
          <p:cNvSpPr txBox="1">
            <a:spLocks/>
          </p:cNvSpPr>
          <p:nvPr/>
        </p:nvSpPr>
        <p:spPr>
          <a:xfrm>
            <a:off x="4932040" y="1437685"/>
            <a:ext cx="1066030" cy="449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400" spc="0" dirty="0"/>
              <a:t>Input</a:t>
            </a:r>
          </a:p>
        </p:txBody>
      </p:sp>
      <p:sp>
        <p:nvSpPr>
          <p:cNvPr id="12" name="Textplatzhalter 2">
            <a:extLst>
              <a:ext uri="{FF2B5EF4-FFF2-40B4-BE49-F238E27FC236}">
                <a16:creationId xmlns:a16="http://schemas.microsoft.com/office/drawing/2014/main" id="{099DE739-391D-A74E-B164-2F5A3F4A78AC}"/>
              </a:ext>
            </a:extLst>
          </p:cNvPr>
          <p:cNvSpPr txBox="1">
            <a:spLocks/>
          </p:cNvSpPr>
          <p:nvPr/>
        </p:nvSpPr>
        <p:spPr>
          <a:xfrm>
            <a:off x="5191913" y="3926437"/>
            <a:ext cx="3738846" cy="2131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2200" dirty="0">
                <a:cs typeface="Arial Narrow" panose="020B0604020202020204" pitchFamily="34" charset="0"/>
              </a:rPr>
              <a:t>Innovationsbeitrag zu: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100" dirty="0">
                <a:cs typeface="Arial Narrow" panose="020B0604020202020204" pitchFamily="34" charset="0"/>
              </a:rPr>
              <a:t>Annahmen testen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100" dirty="0">
                <a:cs typeface="Arial Narrow" panose="020B0604020202020204" pitchFamily="34" charset="0"/>
              </a:rPr>
              <a:t>neue Kompetenzen aufbauen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100" dirty="0">
                <a:cs typeface="Arial Narrow" panose="020B0604020202020204" pitchFamily="34" charset="0"/>
              </a:rPr>
              <a:t>Risikobereitschaft annehmen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100" dirty="0">
                <a:cs typeface="Arial Narrow" panose="020B0604020202020204" pitchFamily="34" charset="0"/>
              </a:rPr>
              <a:t>experimentieren, lernen, anpassen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100" dirty="0">
                <a:cs typeface="Arial Narrow" panose="020B0604020202020204" pitchFamily="34" charset="0"/>
              </a:rPr>
              <a:t>Varianzerweiterung</a:t>
            </a:r>
          </a:p>
          <a:p>
            <a:pPr marL="360000" lvl="1" indent="-162000">
              <a:spcBef>
                <a:spcPts val="300"/>
              </a:spcBef>
              <a:buFont typeface="Arial" pitchFamily="34" charset="0"/>
              <a:buChar char="•"/>
            </a:pPr>
            <a:r>
              <a:rPr lang="de-DE" sz="2100" dirty="0">
                <a:cs typeface="Arial Narrow" panose="020B0604020202020204" pitchFamily="34" charset="0"/>
              </a:rPr>
              <a:t>Flexibilität</a:t>
            </a:r>
          </a:p>
        </p:txBody>
      </p:sp>
      <p:sp>
        <p:nvSpPr>
          <p:cNvPr id="13" name="Titel 7">
            <a:extLst>
              <a:ext uri="{FF2B5EF4-FFF2-40B4-BE49-F238E27FC236}">
                <a16:creationId xmlns:a16="http://schemas.microsoft.com/office/drawing/2014/main" id="{57C7EFF0-4C9E-C44B-BC11-0E733F6B4537}"/>
              </a:ext>
            </a:extLst>
          </p:cNvPr>
          <p:cNvSpPr txBox="1">
            <a:spLocks/>
          </p:cNvSpPr>
          <p:nvPr/>
        </p:nvSpPr>
        <p:spPr>
          <a:xfrm>
            <a:off x="612697" y="5579540"/>
            <a:ext cx="7092788" cy="10538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0" dirty="0">
                <a:solidFill>
                  <a:srgbClr val="F8B742"/>
                </a:solidFill>
              </a:rPr>
              <a:t>The Challenge: </a:t>
            </a:r>
          </a:p>
          <a:p>
            <a:pPr algn="ctr"/>
            <a:r>
              <a:rPr lang="en-US" sz="2800" spc="0" dirty="0">
                <a:solidFill>
                  <a:srgbClr val="F8B742"/>
                </a:solidFill>
              </a:rPr>
              <a:t>the way we measure logic + performance !</a:t>
            </a:r>
            <a:endParaRPr lang="en-US" sz="3200" spc="0" dirty="0">
              <a:solidFill>
                <a:srgbClr val="F8B742"/>
              </a:solidFill>
            </a:endParaRP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id="{C715B1E5-276C-D741-AD66-DD0E4D3B8BBA}"/>
              </a:ext>
            </a:extLst>
          </p:cNvPr>
          <p:cNvSpPr txBox="1">
            <a:spLocks/>
          </p:cNvSpPr>
          <p:nvPr/>
        </p:nvSpPr>
        <p:spPr>
          <a:xfrm>
            <a:off x="75250" y="968997"/>
            <a:ext cx="2952329" cy="576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de-DE" sz="2600">
                <a:cs typeface="Arial Narrow" panose="020B0604020202020204" pitchFamily="34" charset="0"/>
              </a:rPr>
              <a:t>Leistung hochhalten</a:t>
            </a:r>
            <a:endParaRPr lang="de-DE" sz="900">
              <a:cs typeface="Arial Narrow" panose="020B0604020202020204" pitchFamily="34" charset="0"/>
            </a:endParaRP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FE656EB0-8B97-CB45-A433-21448385BAF3}"/>
              </a:ext>
            </a:extLst>
          </p:cNvPr>
          <p:cNvSpPr txBox="1">
            <a:spLocks/>
          </p:cNvSpPr>
          <p:nvPr/>
        </p:nvSpPr>
        <p:spPr>
          <a:xfrm>
            <a:off x="4860032" y="980728"/>
            <a:ext cx="295232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de-DE" sz="2600">
                <a:cs typeface="Arial Narrow" panose="020B0604020202020204" pitchFamily="34" charset="0"/>
              </a:rPr>
              <a:t>Chancen gestalten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457BE985-231E-D74F-8C3F-13F8F18DC367}"/>
              </a:ext>
            </a:extLst>
          </p:cNvPr>
          <p:cNvSpPr txBox="1">
            <a:spLocks/>
          </p:cNvSpPr>
          <p:nvPr/>
        </p:nvSpPr>
        <p:spPr>
          <a:xfrm>
            <a:off x="5178875" y="1807306"/>
            <a:ext cx="4164793" cy="13336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58050">
              <a:lnSpc>
                <a:spcPct val="90000"/>
              </a:lnSpc>
              <a:spcBef>
                <a:spcPts val="300"/>
              </a:spcBef>
              <a:buNone/>
            </a:pPr>
            <a:r>
              <a:rPr lang="de-DE" sz="1900" dirty="0">
                <a:cs typeface="Arial Narrow" panose="020B0604020202020204" pitchFamily="34" charset="0"/>
              </a:rPr>
              <a:t>Schwache Signale zu Veränderungen, die folgendes betreffen:</a:t>
            </a:r>
          </a:p>
          <a:p>
            <a:pPr marL="360000" lvl="1" indent="-162000">
              <a:lnSpc>
                <a:spcPct val="8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de-DE" sz="1900" dirty="0">
                <a:cs typeface="Arial Narrow" panose="020B0604020202020204" pitchFamily="34" charset="0"/>
              </a:rPr>
              <a:t>Nichtkunden</a:t>
            </a:r>
          </a:p>
          <a:p>
            <a:pPr marL="360000" lvl="1" indent="-162000">
              <a:lnSpc>
                <a:spcPct val="8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de-DE" sz="1900" dirty="0">
                <a:cs typeface="Arial Narrow" panose="020B0604020202020204" pitchFamily="34" charset="0"/>
              </a:rPr>
              <a:t>Nichttraditionelle Wettbewerber</a:t>
            </a:r>
          </a:p>
          <a:p>
            <a:pPr marL="360000" lvl="1" indent="-162000">
              <a:lnSpc>
                <a:spcPct val="8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de-DE" sz="1900" dirty="0">
                <a:cs typeface="Arial Narrow" panose="020B0604020202020204" pitchFamily="34" charset="0"/>
              </a:rPr>
              <a:t>Neue + aufkommende Technologien</a:t>
            </a:r>
          </a:p>
        </p:txBody>
      </p:sp>
      <p:sp>
        <p:nvSpPr>
          <p:cNvPr id="17" name="Titel 7">
            <a:extLst>
              <a:ext uri="{FF2B5EF4-FFF2-40B4-BE49-F238E27FC236}">
                <a16:creationId xmlns:a16="http://schemas.microsoft.com/office/drawing/2014/main" id="{B761E8AB-96CF-044A-A409-BFD12225DC34}"/>
              </a:ext>
            </a:extLst>
          </p:cNvPr>
          <p:cNvSpPr txBox="1">
            <a:spLocks/>
          </p:cNvSpPr>
          <p:nvPr/>
        </p:nvSpPr>
        <p:spPr>
          <a:xfrm>
            <a:off x="5172775" y="3553375"/>
            <a:ext cx="3568670" cy="449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r>
              <a:rPr lang="de-DE" sz="2400" spc="0"/>
              <a:t>Strat. Schwerpunkt</a:t>
            </a:r>
          </a:p>
        </p:txBody>
      </p:sp>
    </p:spTree>
    <p:extLst>
      <p:ext uri="{BB962C8B-B14F-4D97-AF65-F5344CB8AC3E}">
        <p14:creationId xmlns:p14="http://schemas.microsoft.com/office/powerpoint/2010/main" val="312183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AFAF124-D671-F545-8E04-CE41B7A76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2BB6D38F-EA4A-1D46-90D3-94AC212E02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049" cy="6858000"/>
          </a:xfrm>
        </p:spPr>
      </p:pic>
      <p:sp>
        <p:nvSpPr>
          <p:cNvPr id="5" name="Titel 7">
            <a:extLst>
              <a:ext uri="{FF2B5EF4-FFF2-40B4-BE49-F238E27FC236}">
                <a16:creationId xmlns:a16="http://schemas.microsoft.com/office/drawing/2014/main" id="{237DF3B8-6548-2346-A483-6535E117A592}"/>
              </a:ext>
            </a:extLst>
          </p:cNvPr>
          <p:cNvSpPr txBox="1">
            <a:spLocks/>
          </p:cNvSpPr>
          <p:nvPr/>
        </p:nvSpPr>
        <p:spPr>
          <a:xfrm>
            <a:off x="323528" y="297221"/>
            <a:ext cx="5698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de-DE" spc="0">
                <a:solidFill>
                  <a:srgbClr val="F8B742"/>
                </a:solidFill>
              </a:rPr>
              <a:t>Warum ist es so schwer?</a:t>
            </a:r>
          </a:p>
        </p:txBody>
      </p:sp>
      <p:sp>
        <p:nvSpPr>
          <p:cNvPr id="6" name="Textplatzhalter 2">
            <a:extLst>
              <a:ext uri="{FF2B5EF4-FFF2-40B4-BE49-F238E27FC236}">
                <a16:creationId xmlns:a16="http://schemas.microsoft.com/office/drawing/2014/main" id="{30EA36AB-1903-E843-9F1A-9989C30A462A}"/>
              </a:ext>
            </a:extLst>
          </p:cNvPr>
          <p:cNvSpPr txBox="1">
            <a:spLocks/>
          </p:cNvSpPr>
          <p:nvPr/>
        </p:nvSpPr>
        <p:spPr>
          <a:xfrm>
            <a:off x="643011" y="3366867"/>
            <a:ext cx="2130744" cy="10005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de-DE" sz="2600">
                <a:cs typeface="Arial Narrow" panose="020B0604020202020204" pitchFamily="34" charset="0"/>
              </a:rPr>
              <a:t>Leistung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de-DE" sz="2600">
                <a:cs typeface="Arial Narrow" panose="020B0604020202020204" pitchFamily="34" charset="0"/>
              </a:rPr>
              <a:t>managen und optimieren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endParaRPr lang="de-DE" sz="900">
              <a:cs typeface="Arial Narrow" panose="020B0604020202020204" pitchFamily="34" charset="0"/>
            </a:endParaRP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49828DB5-D767-2448-8EC8-23A449E92461}"/>
              </a:ext>
            </a:extLst>
          </p:cNvPr>
          <p:cNvSpPr txBox="1">
            <a:spLocks/>
          </p:cNvSpPr>
          <p:nvPr/>
        </p:nvSpPr>
        <p:spPr>
          <a:xfrm>
            <a:off x="643011" y="5298394"/>
            <a:ext cx="8081599" cy="10538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de-DE" sz="3200" spc="0" dirty="0">
                <a:solidFill>
                  <a:srgbClr val="F8B742"/>
                </a:solidFill>
              </a:rPr>
              <a:t>Die Herausforderung des Vergessens:</a:t>
            </a:r>
          </a:p>
          <a:p>
            <a:pPr algn="ctr"/>
            <a:r>
              <a:rPr lang="de-DE" sz="3200" spc="0" dirty="0">
                <a:solidFill>
                  <a:srgbClr val="F8B742"/>
                </a:solidFill>
              </a:rPr>
              <a:t>Sorgfältig auswählen, was Sie mitnehmen!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3D925284-89E8-3147-AF49-4B1BC40A785E}"/>
              </a:ext>
            </a:extLst>
          </p:cNvPr>
          <p:cNvSpPr txBox="1">
            <a:spLocks/>
          </p:cNvSpPr>
          <p:nvPr/>
        </p:nvSpPr>
        <p:spPr>
          <a:xfrm>
            <a:off x="5529026" y="1266048"/>
            <a:ext cx="2221775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de-DE" sz="2600">
                <a:cs typeface="Arial Narrow" panose="020B0604020202020204" pitchFamily="34" charset="0"/>
              </a:rPr>
              <a:t>Innerhalb der strategischen Absicht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de-DE" sz="2600">
                <a:cs typeface="Arial Narrow" panose="020B0604020202020204" pitchFamily="34" charset="0"/>
              </a:rPr>
              <a:t>neue Chancen schaffen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D328D845-64F8-C247-90B8-67C2E93AAE51}"/>
              </a:ext>
            </a:extLst>
          </p:cNvPr>
          <p:cNvSpPr txBox="1">
            <a:spLocks/>
          </p:cNvSpPr>
          <p:nvPr/>
        </p:nvSpPr>
        <p:spPr>
          <a:xfrm>
            <a:off x="3449011" y="3722080"/>
            <a:ext cx="2573493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de-DE" sz="2600" b="1">
                <a:cs typeface="Arial Narrow" panose="020B0604020202020204" pitchFamily="34" charset="0"/>
              </a:rPr>
              <a:t>Selektiv die vorherrschende Logik vergessen!</a:t>
            </a:r>
          </a:p>
        </p:txBody>
      </p:sp>
    </p:spTree>
    <p:extLst>
      <p:ext uri="{BB962C8B-B14F-4D97-AF65-F5344CB8AC3E}">
        <p14:creationId xmlns:p14="http://schemas.microsoft.com/office/powerpoint/2010/main" val="2920353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6BA7AE4-5679-A243-B382-8850E56C2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Inhaltsplatzhalter 6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EE59AF90-7651-3E47-9334-17EB96DD59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1863"/>
          </a:xfrm>
        </p:spPr>
      </p:pic>
      <p:sp>
        <p:nvSpPr>
          <p:cNvPr id="5" name="Titel 7">
            <a:extLst>
              <a:ext uri="{FF2B5EF4-FFF2-40B4-BE49-F238E27FC236}">
                <a16:creationId xmlns:a16="http://schemas.microsoft.com/office/drawing/2014/main" id="{1A581C61-C9ED-2C48-9C3F-3C1B4CE83BD3}"/>
              </a:ext>
            </a:extLst>
          </p:cNvPr>
          <p:cNvSpPr txBox="1">
            <a:spLocks/>
          </p:cNvSpPr>
          <p:nvPr/>
        </p:nvSpPr>
        <p:spPr>
          <a:xfrm>
            <a:off x="457200" y="335595"/>
            <a:ext cx="5698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de-DE" spc="0" dirty="0">
                <a:solidFill>
                  <a:srgbClr val="F8B742"/>
                </a:solidFill>
                <a:cs typeface="Arial Narrow" panose="020B0604020202020204" pitchFamily="34" charset="0"/>
              </a:rPr>
              <a:t>Was, wenn…</a:t>
            </a:r>
          </a:p>
        </p:txBody>
      </p:sp>
      <p:sp>
        <p:nvSpPr>
          <p:cNvPr id="6" name="Textplatzhalter 2">
            <a:extLst>
              <a:ext uri="{FF2B5EF4-FFF2-40B4-BE49-F238E27FC236}">
                <a16:creationId xmlns:a16="http://schemas.microsoft.com/office/drawing/2014/main" id="{AD720535-B1A5-514E-9264-FCAF96BE246E}"/>
              </a:ext>
            </a:extLst>
          </p:cNvPr>
          <p:cNvSpPr txBox="1">
            <a:spLocks/>
          </p:cNvSpPr>
          <p:nvPr/>
        </p:nvSpPr>
        <p:spPr>
          <a:xfrm>
            <a:off x="556543" y="1340768"/>
            <a:ext cx="8407945" cy="4032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176"/>
              </a:spcBef>
            </a:pPr>
            <a:r>
              <a:rPr lang="de-DE" sz="2400" dirty="0">
                <a:cs typeface="Arial Narrow" panose="020B0604020202020204" pitchFamily="34" charset="0"/>
              </a:rPr>
              <a:t>wir doppelt so schnell auf Kundenbedürfnisse reagieren?</a:t>
            </a:r>
          </a:p>
          <a:p>
            <a:pPr>
              <a:lnSpc>
                <a:spcPct val="120000"/>
              </a:lnSpc>
              <a:spcBef>
                <a:spcPts val="1176"/>
              </a:spcBef>
            </a:pPr>
            <a:r>
              <a:rPr lang="de-DE" sz="2400" dirty="0">
                <a:cs typeface="Arial Narrow" panose="020B0604020202020204" pitchFamily="34" charset="0"/>
              </a:rPr>
              <a:t>wir frühzeitig Änderungen im Markt erkennen und Veränderung einplanen?</a:t>
            </a:r>
          </a:p>
          <a:p>
            <a:pPr>
              <a:lnSpc>
                <a:spcPct val="120000"/>
              </a:lnSpc>
              <a:spcBef>
                <a:spcPts val="1176"/>
              </a:spcBef>
            </a:pPr>
            <a:r>
              <a:rPr lang="de-DE" sz="2400" dirty="0">
                <a:cs typeface="Arial Narrow" panose="020B0604020202020204" pitchFamily="34" charset="0"/>
              </a:rPr>
              <a:t>wir Dienstleistungen und Produkte entwickeln, die Bedürfnisse besser erfüllen, als es die Kunden erwarten?</a:t>
            </a:r>
          </a:p>
          <a:p>
            <a:pPr>
              <a:lnSpc>
                <a:spcPct val="120000"/>
              </a:lnSpc>
              <a:spcBef>
                <a:spcPts val="1176"/>
              </a:spcBef>
            </a:pPr>
            <a:r>
              <a:rPr lang="de-DE" sz="2400" dirty="0">
                <a:cs typeface="Arial Narrow" panose="020B0604020202020204" pitchFamily="34" charset="0"/>
              </a:rPr>
              <a:t>wir uns vom Wettbewerb abheben, indem wir Innovations- und Arbeitsprozesse als unsere strategische Kernkompetenz betrachten?</a:t>
            </a:r>
          </a:p>
          <a:p>
            <a:pPr>
              <a:lnSpc>
                <a:spcPct val="120000"/>
              </a:lnSpc>
              <a:spcBef>
                <a:spcPts val="1176"/>
              </a:spcBef>
            </a:pPr>
            <a:r>
              <a:rPr lang="de-DE" sz="2400" dirty="0">
                <a:cs typeface="Arial Narrow" panose="020B0604020202020204" pitchFamily="34" charset="0"/>
              </a:rPr>
              <a:t>wir frühzeitig mit der Zukunft experimentieren, ohne genau zu wissen, wie sie aussehen wird?</a:t>
            </a:r>
          </a:p>
          <a:p>
            <a:pPr>
              <a:lnSpc>
                <a:spcPct val="120000"/>
              </a:lnSpc>
              <a:spcBef>
                <a:spcPts val="1176"/>
              </a:spcBef>
            </a:pPr>
            <a:r>
              <a:rPr lang="de-DE" sz="2400" dirty="0">
                <a:cs typeface="Arial Narrow" panose="020B0604020202020204" pitchFamily="34" charset="0"/>
              </a:rPr>
              <a:t>wir Projektvisionen schaffen, für die alle Projektmitglieder kämpfen? 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D4F30030-651D-5B45-BA9F-5386572A5E58}"/>
              </a:ext>
            </a:extLst>
          </p:cNvPr>
          <p:cNvSpPr txBox="1">
            <a:spLocks/>
          </p:cNvSpPr>
          <p:nvPr/>
        </p:nvSpPr>
        <p:spPr>
          <a:xfrm>
            <a:off x="1475656" y="5382344"/>
            <a:ext cx="60486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hadows Into Light" panose="02000000000000000000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de-DE" sz="3600" spc="0" dirty="0"/>
              <a:t>Wie gelingt Business Transformation auf allen Ebenen? </a:t>
            </a:r>
          </a:p>
        </p:txBody>
      </p:sp>
    </p:spTree>
    <p:extLst>
      <p:ext uri="{BB962C8B-B14F-4D97-AF65-F5344CB8AC3E}">
        <p14:creationId xmlns:p14="http://schemas.microsoft.com/office/powerpoint/2010/main" val="41783747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Office-Design">
  <a:themeElements>
    <a:clrScheme name="Winke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 neu" id="{79F3DAD2-BD18-A142-A9B8-96C2896CDB96}" vid="{F7DDE88D-B9B6-9342-A3FA-B5E28CD24F60}"/>
    </a:ext>
  </a:extLst>
</a:theme>
</file>

<file path=ppt/theme/theme2.xml><?xml version="1.0" encoding="utf-8"?>
<a:theme xmlns:a="http://schemas.openxmlformats.org/drawingml/2006/main" name="2_Office-Design">
  <a:themeElements>
    <a:clrScheme name="Winke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 neu" id="{79F3DAD2-BD18-A142-A9B8-96C2896CDB96}" vid="{F7DDE88D-B9B6-9342-A3FA-B5E28CD24F60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Office-Design</Template>
  <TotalTime>0</TotalTime>
  <Words>266</Words>
  <Application>Microsoft Macintosh PowerPoint</Application>
  <PresentationFormat>Bildschirmpräsentation (4:3)</PresentationFormat>
  <Paragraphs>68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Shadows Into Light</vt:lpstr>
      <vt:lpstr>1_Office-Design</vt:lpstr>
      <vt:lpstr>2_Office-Design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Ute Hillmer</dc:creator>
  <cp:lastModifiedBy>u.hillmer</cp:lastModifiedBy>
  <cp:revision>263</cp:revision>
  <cp:lastPrinted>2020-04-20T22:31:09Z</cp:lastPrinted>
  <dcterms:created xsi:type="dcterms:W3CDTF">2019-06-06T08:55:32Z</dcterms:created>
  <dcterms:modified xsi:type="dcterms:W3CDTF">2020-06-16T14:34:57Z</dcterms:modified>
</cp:coreProperties>
</file>